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96" r:id="rId1"/>
  </p:sldMasterIdLst>
  <p:notesMasterIdLst>
    <p:notesMasterId r:id="rId13"/>
  </p:notesMasterIdLst>
  <p:sldIdLst>
    <p:sldId id="256" r:id="rId2"/>
    <p:sldId id="282" r:id="rId3"/>
    <p:sldId id="279" r:id="rId4"/>
    <p:sldId id="280" r:id="rId5"/>
    <p:sldId id="281" r:id="rId6"/>
    <p:sldId id="287" r:id="rId7"/>
    <p:sldId id="288" r:id="rId8"/>
    <p:sldId id="284" r:id="rId9"/>
    <p:sldId id="283" r:id="rId10"/>
    <p:sldId id="286" r:id="rId11"/>
    <p:sldId id="285" r:id="rId12"/>
  </p:sldIdLst>
  <p:sldSz cx="9144000" cy="6858000" type="screen4x3"/>
  <p:notesSz cx="69469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87" d="100"/>
          <a:sy n="87" d="100"/>
        </p:scale>
        <p:origin x="-960" y="-104"/>
      </p:cViewPr>
      <p:guideLst>
        <p:guide orient="horz" pos="2160"/>
        <p:guide pos="2880"/>
      </p:guideLst>
    </p:cSldViewPr>
  </p:slideViewPr>
  <p:notesTextViewPr>
    <p:cViewPr>
      <p:scale>
        <a:sx n="100" d="100"/>
        <a:sy n="100" d="100"/>
      </p:scale>
      <p:origin x="0" y="0"/>
    </p:cViewPr>
  </p:notesTextViewPr>
  <p:sorterViewPr>
    <p:cViewPr>
      <p:scale>
        <a:sx n="94" d="100"/>
        <a:sy n="94"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1010"/>
          </a:xfrm>
          <a:prstGeom prst="rect">
            <a:avLst/>
          </a:prstGeom>
        </p:spPr>
        <p:txBody>
          <a:bodyPr vert="horz" lIns="92382" tIns="46191" rIns="92382" bIns="46191" rtlCol="0"/>
          <a:lstStyle>
            <a:lvl1pPr algn="l">
              <a:defRPr sz="1200"/>
            </a:lvl1pPr>
          </a:lstStyle>
          <a:p>
            <a:endParaRPr lang="en-US"/>
          </a:p>
        </p:txBody>
      </p:sp>
      <p:sp>
        <p:nvSpPr>
          <p:cNvPr id="3" name="Date Placeholder 2"/>
          <p:cNvSpPr>
            <a:spLocks noGrp="1"/>
          </p:cNvSpPr>
          <p:nvPr>
            <p:ph type="dt" idx="1"/>
          </p:nvPr>
        </p:nvSpPr>
        <p:spPr>
          <a:xfrm>
            <a:off x="3934969" y="0"/>
            <a:ext cx="3010323" cy="461010"/>
          </a:xfrm>
          <a:prstGeom prst="rect">
            <a:avLst/>
          </a:prstGeom>
        </p:spPr>
        <p:txBody>
          <a:bodyPr vert="horz" lIns="92382" tIns="46191" rIns="92382" bIns="46191" rtlCol="0"/>
          <a:lstStyle>
            <a:lvl1pPr algn="r">
              <a:defRPr sz="1200"/>
            </a:lvl1pPr>
          </a:lstStyle>
          <a:p>
            <a:fld id="{78756D03-BC5D-4BEF-89AA-0BD93974AC22}" type="datetimeFigureOut">
              <a:rPr lang="en-US" smtClean="0"/>
              <a:pPr/>
              <a:t>9/30/10</a:t>
            </a:fld>
            <a:endParaRPr lang="en-US"/>
          </a:p>
        </p:txBody>
      </p:sp>
      <p:sp>
        <p:nvSpPr>
          <p:cNvPr id="4" name="Slide Image Placeholder 3"/>
          <p:cNvSpPr>
            <a:spLocks noGrp="1" noRot="1" noChangeAspect="1"/>
          </p:cNvSpPr>
          <p:nvPr>
            <p:ph type="sldImg" idx="2"/>
          </p:nvPr>
        </p:nvSpPr>
        <p:spPr>
          <a:xfrm>
            <a:off x="1168400" y="692150"/>
            <a:ext cx="4610100" cy="3457575"/>
          </a:xfrm>
          <a:prstGeom prst="rect">
            <a:avLst/>
          </a:prstGeom>
          <a:noFill/>
          <a:ln w="12700">
            <a:solidFill>
              <a:prstClr val="black"/>
            </a:solidFill>
          </a:ln>
        </p:spPr>
        <p:txBody>
          <a:bodyPr vert="horz" lIns="92382" tIns="46191" rIns="92382" bIns="46191" rtlCol="0" anchor="ctr"/>
          <a:lstStyle/>
          <a:p>
            <a:endParaRPr lang="en-US"/>
          </a:p>
        </p:txBody>
      </p:sp>
      <p:sp>
        <p:nvSpPr>
          <p:cNvPr id="5" name="Notes Placeholder 4"/>
          <p:cNvSpPr>
            <a:spLocks noGrp="1"/>
          </p:cNvSpPr>
          <p:nvPr>
            <p:ph type="body" sz="quarter" idx="3"/>
          </p:nvPr>
        </p:nvSpPr>
        <p:spPr>
          <a:xfrm>
            <a:off x="694690" y="4379595"/>
            <a:ext cx="5557520" cy="4149090"/>
          </a:xfrm>
          <a:prstGeom prst="rect">
            <a:avLst/>
          </a:prstGeom>
        </p:spPr>
        <p:txBody>
          <a:bodyPr vert="horz" lIns="92382" tIns="46191" rIns="92382" bIns="4619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10323" cy="461010"/>
          </a:xfrm>
          <a:prstGeom prst="rect">
            <a:avLst/>
          </a:prstGeom>
        </p:spPr>
        <p:txBody>
          <a:bodyPr vert="horz" lIns="92382" tIns="46191" rIns="92382" bIns="46191" rtlCol="0" anchor="b"/>
          <a:lstStyle>
            <a:lvl1pPr algn="l">
              <a:defRPr sz="1200"/>
            </a:lvl1pPr>
          </a:lstStyle>
          <a:p>
            <a:endParaRPr lang="en-US"/>
          </a:p>
        </p:txBody>
      </p:sp>
      <p:sp>
        <p:nvSpPr>
          <p:cNvPr id="7" name="Slide Number Placeholder 6"/>
          <p:cNvSpPr>
            <a:spLocks noGrp="1"/>
          </p:cNvSpPr>
          <p:nvPr>
            <p:ph type="sldNum" sz="quarter" idx="5"/>
          </p:nvPr>
        </p:nvSpPr>
        <p:spPr>
          <a:xfrm>
            <a:off x="3934969" y="8757590"/>
            <a:ext cx="3010323" cy="461010"/>
          </a:xfrm>
          <a:prstGeom prst="rect">
            <a:avLst/>
          </a:prstGeom>
        </p:spPr>
        <p:txBody>
          <a:bodyPr vert="horz" lIns="92382" tIns="46191" rIns="92382" bIns="46191" rtlCol="0" anchor="b"/>
          <a:lstStyle>
            <a:lvl1pPr algn="r">
              <a:defRPr sz="1200"/>
            </a:lvl1pPr>
          </a:lstStyle>
          <a:p>
            <a:fld id="{6D3C8AC2-9B16-4E7F-A311-9D1CD8D366A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3C8AC2-9B16-4E7F-A311-9D1CD8D366A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Slide Image Placeholder 1"/>
          <p:cNvSpPr>
            <a:spLocks noGrp="1" noRot="1" noChangeAspect="1"/>
          </p:cNvSpPr>
          <p:nvPr>
            <p:ph type="sldImg"/>
          </p:nvPr>
        </p:nvSpPr>
        <p:spPr>
          <a:ln/>
        </p:spPr>
      </p:sp>
      <p:sp>
        <p:nvSpPr>
          <p:cNvPr id="94211" name="Notes Placeholder 2"/>
          <p:cNvSpPr>
            <a:spLocks noGrp="1"/>
          </p:cNvSpPr>
          <p:nvPr>
            <p:ph type="body" idx="1"/>
          </p:nvPr>
        </p:nvSpPr>
        <p:spPr>
          <a:noFill/>
          <a:ln/>
        </p:spPr>
        <p:txBody>
          <a:bodyPr/>
          <a:lstStyle/>
          <a:p>
            <a:r>
              <a:rPr lang="en-US" smtClean="0">
                <a:ea typeface="ＭＳ Ｐゴシック" pitchFamily="-112" charset="-128"/>
              </a:rPr>
              <a:t>The collaboration has tripled in size since its formation and is currently growing exponentially.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3C8AC2-9B16-4E7F-A311-9D1CD8D366A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3C8AC2-9B16-4E7F-A311-9D1CD8D366A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3C8AC2-9B16-4E7F-A311-9D1CD8D366A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3C8AC2-9B16-4E7F-A311-9D1CD8D366A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3C8AC2-9B16-4E7F-A311-9D1CD8D366A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Slide Image Placeholder 1"/>
          <p:cNvSpPr>
            <a:spLocks noGrp="1" noRot="1" noChangeAspect="1"/>
          </p:cNvSpPr>
          <p:nvPr>
            <p:ph type="sldImg"/>
          </p:nvPr>
        </p:nvSpPr>
        <p:spPr>
          <a:ln/>
        </p:spPr>
      </p:sp>
      <p:sp>
        <p:nvSpPr>
          <p:cNvPr id="86019" name="Notes Placeholder 2"/>
          <p:cNvSpPr>
            <a:spLocks noGrp="1"/>
          </p:cNvSpPr>
          <p:nvPr>
            <p:ph type="body" idx="1"/>
          </p:nvPr>
        </p:nvSpPr>
        <p:spPr>
          <a:noFill/>
          <a:ln/>
        </p:spPr>
        <p:txBody>
          <a:bodyPr/>
          <a:lstStyle/>
          <a:p>
            <a:r>
              <a:rPr lang="en-US" smtClean="0">
                <a:ea typeface="ＭＳ Ｐゴシック" pitchFamily="-112" charset="-128"/>
              </a:rPr>
              <a:t>A network of detectors is the key to localizing sources on the sky. The Gravitational Wave International Committee, representing all such projects, has recently appointed a subcommittee to study how to make gravitational wave data more accessible.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Slide Image Placeholder 1"/>
          <p:cNvSpPr>
            <a:spLocks noGrp="1" noRot="1" noChangeAspect="1"/>
          </p:cNvSpPr>
          <p:nvPr>
            <p:ph type="sldImg"/>
          </p:nvPr>
        </p:nvSpPr>
        <p:spPr>
          <a:ln/>
        </p:spPr>
      </p:sp>
      <p:sp>
        <p:nvSpPr>
          <p:cNvPr id="67587" name="Notes Placeholder 2"/>
          <p:cNvSpPr>
            <a:spLocks noGrp="1"/>
          </p:cNvSpPr>
          <p:nvPr>
            <p:ph type="body" idx="1"/>
          </p:nvPr>
        </p:nvSpPr>
        <p:spPr>
          <a:noFill/>
          <a:ln/>
        </p:spPr>
        <p:txBody>
          <a:bodyPr/>
          <a:lstStyle/>
          <a:p>
            <a:r>
              <a:rPr lang="en-US" smtClean="0">
                <a:ea typeface="ＭＳ Ｐゴシック" pitchFamily="-112" charset="-128"/>
              </a:rPr>
              <a:t>The collaboration is not just for physicists.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smtClean="0">
              <a:ea typeface="ＭＳ Ｐゴシック" pitchFamily="-11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Pr>
        <a:solidFill>
          <a:schemeClr val="accent6">
            <a:lumMod val="50000"/>
          </a:schemeClr>
        </a:solidFill>
        <a:effectLst/>
      </p:bgPr>
    </p:bg>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rgbClr val="FFFF00"/>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Calibri" pitchFamily="34" charset="0"/>
              </a:defRPr>
            </a:lvl1pPr>
          </a:lstStyle>
          <a:p>
            <a:r>
              <a:rPr kumimoji="0" lang="en-US" dirty="0" smtClean="0"/>
              <a:t>Click to edit Master title style</a:t>
            </a:r>
            <a:endParaRPr kumimoji="0"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6" name="Slide Number Placeholder 15"/>
          <p:cNvSpPr>
            <a:spLocks noGrp="1"/>
          </p:cNvSpPr>
          <p:nvPr>
            <p:ph type="sldNum" sz="quarter" idx="11"/>
          </p:nvPr>
        </p:nvSpPr>
        <p:spPr/>
        <p:txBody>
          <a:bodyPr/>
          <a:lstStyle/>
          <a:p>
            <a:fld id="{754C02D3-BB31-416B-A0B0-8EAFCDA0C3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0C0AAC-277F-424A-A02D-C9F0AFA6AFF6}" type="datetime1">
              <a:rPr lang="en-US" smtClean="0"/>
              <a:pPr/>
              <a:t>9/30/10</a:t>
            </a:fld>
            <a:endParaRPr lang="en-US"/>
          </a:p>
        </p:txBody>
      </p:sp>
      <p:sp>
        <p:nvSpPr>
          <p:cNvPr id="5" name="Footer Placeholder 4"/>
          <p:cNvSpPr>
            <a:spLocks noGrp="1"/>
          </p:cNvSpPr>
          <p:nvPr>
            <p:ph type="ftr" sz="quarter" idx="11"/>
          </p:nvPr>
        </p:nvSpPr>
        <p:spPr/>
        <p:txBody>
          <a:bodyPr/>
          <a:lstStyle/>
          <a:p>
            <a:r>
              <a:rPr lang="en-US" smtClean="0"/>
              <a:t>Coles - MREFC</a:t>
            </a:r>
            <a:endParaRPr lang="en-US"/>
          </a:p>
        </p:txBody>
      </p:sp>
      <p:sp>
        <p:nvSpPr>
          <p:cNvPr id="6" name="Slide Number Placeholder 5"/>
          <p:cNvSpPr>
            <a:spLocks noGrp="1"/>
          </p:cNvSpPr>
          <p:nvPr>
            <p:ph type="sldNum" sz="quarter" idx="12"/>
          </p:nvPr>
        </p:nvSpPr>
        <p:spPr/>
        <p:txBody>
          <a:bodyPr/>
          <a:lstStyle/>
          <a:p>
            <a:fld id="{754C02D3-BB31-416B-A0B0-8EAFCDA0C3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E2064A-A51C-4C19-8F34-D2AD760FB705}" type="datetime1">
              <a:rPr lang="en-US" smtClean="0"/>
              <a:pPr/>
              <a:t>9/30/10</a:t>
            </a:fld>
            <a:endParaRPr lang="en-US"/>
          </a:p>
        </p:txBody>
      </p:sp>
      <p:sp>
        <p:nvSpPr>
          <p:cNvPr id="5" name="Footer Placeholder 4"/>
          <p:cNvSpPr>
            <a:spLocks noGrp="1"/>
          </p:cNvSpPr>
          <p:nvPr>
            <p:ph type="ftr" sz="quarter" idx="11"/>
          </p:nvPr>
        </p:nvSpPr>
        <p:spPr/>
        <p:txBody>
          <a:bodyPr/>
          <a:lstStyle/>
          <a:p>
            <a:r>
              <a:rPr lang="en-US" smtClean="0"/>
              <a:t>Coles - MREFC</a:t>
            </a:r>
            <a:endParaRPr lang="en-US"/>
          </a:p>
        </p:txBody>
      </p:sp>
      <p:sp>
        <p:nvSpPr>
          <p:cNvPr id="6" name="Slide Number Placeholder 5"/>
          <p:cNvSpPr>
            <a:spLocks noGrp="1"/>
          </p:cNvSpPr>
          <p:nvPr>
            <p:ph type="sldNum" sz="quarter" idx="12"/>
          </p:nvPr>
        </p:nvSpPr>
        <p:spPr/>
        <p:txBody>
          <a:bodyPr/>
          <a:lstStyle/>
          <a:p>
            <a:fld id="{754C02D3-BB31-416B-A0B0-8EAFCDA0C3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Pr>
        <a:solidFill>
          <a:schemeClr val="accent6">
            <a:lumMod val="50000"/>
          </a:schemeClr>
        </a:solidFill>
        <a:effectLst/>
      </p:bgPr>
    </p:bg>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lvl1pPr>
              <a:defRPr baseline="0">
                <a:solidFill>
                  <a:schemeClr val="bg1"/>
                </a:solidFill>
                <a:latin typeface="Calibri" pitchFamily="34" charset="0"/>
              </a:defRPr>
            </a:lvl1pPr>
            <a:lvl2pPr>
              <a:defRPr baseline="0">
                <a:solidFill>
                  <a:schemeClr val="bg1"/>
                </a:solidFill>
                <a:latin typeface="Calibri" pitchFamily="34" charset="0"/>
              </a:defRPr>
            </a:lvl2pPr>
            <a:lvl3pPr>
              <a:defRPr baseline="0">
                <a:solidFill>
                  <a:schemeClr val="bg1"/>
                </a:solidFill>
                <a:latin typeface="Calibri" pitchFamily="34" charset="0"/>
              </a:defRPr>
            </a:lvl3pPr>
            <a:lvl4pPr>
              <a:defRPr baseline="0">
                <a:solidFill>
                  <a:schemeClr val="bg1"/>
                </a:solidFill>
                <a:latin typeface="Calibri" pitchFamily="34" charset="0"/>
              </a:defRPr>
            </a:lvl4pPr>
            <a:lvl5pPr>
              <a:defRPr baseline="0">
                <a:solidFill>
                  <a:schemeClr val="bg1"/>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4" name="Date Placeholder 13"/>
          <p:cNvSpPr>
            <a:spLocks noGrp="1"/>
          </p:cNvSpPr>
          <p:nvPr>
            <p:ph type="dt" sz="half" idx="14"/>
          </p:nvPr>
        </p:nvSpPr>
        <p:spPr/>
        <p:txBody>
          <a:bodyPr/>
          <a:lstStyle/>
          <a:p>
            <a:fld id="{A86AE744-8833-40AE-8BA4-D8DEEEC76865}" type="datetime1">
              <a:rPr lang="en-US" smtClean="0"/>
              <a:pPr/>
              <a:t>9/30/10</a:t>
            </a:fld>
            <a:endParaRPr lang="en-US"/>
          </a:p>
        </p:txBody>
      </p:sp>
      <p:sp>
        <p:nvSpPr>
          <p:cNvPr id="15" name="Slide Number Placeholder 14"/>
          <p:cNvSpPr>
            <a:spLocks noGrp="1"/>
          </p:cNvSpPr>
          <p:nvPr>
            <p:ph type="sldNum" sz="quarter" idx="15"/>
          </p:nvPr>
        </p:nvSpPr>
        <p:spPr/>
        <p:txBody>
          <a:bodyPr/>
          <a:lstStyle>
            <a:lvl1pPr algn="ctr">
              <a:defRPr baseline="0">
                <a:solidFill>
                  <a:schemeClr val="bg1"/>
                </a:solidFill>
              </a:defRPr>
            </a:lvl1pPr>
          </a:lstStyle>
          <a:p>
            <a:fld id="{754C02D3-BB31-416B-A0B0-8EAFCDA0C325}" type="slidenum">
              <a:rPr lang="en-US" smtClean="0"/>
              <a:pPr/>
              <a:t>‹#›</a:t>
            </a:fld>
            <a:endParaRPr lang="en-US" dirty="0"/>
          </a:p>
        </p:txBody>
      </p:sp>
      <p:sp>
        <p:nvSpPr>
          <p:cNvPr id="16" name="Footer Placeholder 15"/>
          <p:cNvSpPr>
            <a:spLocks noGrp="1"/>
          </p:cNvSpPr>
          <p:nvPr>
            <p:ph type="ftr" sz="quarter" idx="16"/>
          </p:nvPr>
        </p:nvSpPr>
        <p:spPr/>
        <p:txBody>
          <a:bodyPr/>
          <a:lstStyle/>
          <a:p>
            <a:r>
              <a:rPr lang="en-US" smtClean="0"/>
              <a:t>Coles - MREFC</a:t>
            </a:r>
            <a:endParaRPr lang="en-US"/>
          </a:p>
        </p:txBody>
      </p:sp>
      <p:sp>
        <p:nvSpPr>
          <p:cNvPr id="17" name="Title 16"/>
          <p:cNvSpPr>
            <a:spLocks noGrp="1"/>
          </p:cNvSpPr>
          <p:nvPr>
            <p:ph type="title"/>
          </p:nvPr>
        </p:nvSpPr>
        <p:spPr>
          <a:xfrm>
            <a:off x="1219200" y="152400"/>
            <a:ext cx="7467600" cy="1219200"/>
          </a:xfrm>
        </p:spPr>
        <p:txBody>
          <a:bodyPr rtlCol="0" anchor="b" anchorCtr="0"/>
          <a:lstStyle>
            <a:lvl1pPr>
              <a:defRPr baseline="0">
                <a:solidFill>
                  <a:srgbClr val="FFFF00"/>
                </a:solidFill>
                <a:latin typeface="Calibri" pitchFamily="34" charset="0"/>
              </a:defRPr>
            </a:lvl1pPr>
          </a:lstStyle>
          <a:p>
            <a:r>
              <a:rPr kumimoji="0" lang="en-US" dirty="0" smtClean="0"/>
              <a:t>Click to edit Master title style</a:t>
            </a:r>
            <a:endParaRPr kumimoji="0" lang="en-US" dirty="0"/>
          </a:p>
        </p:txBody>
      </p:sp>
      <p:pic>
        <p:nvPicPr>
          <p:cNvPr id="7" name="Picture 43" descr="R:\PPUSER\Clipart\ML images\nsf4c.gif"/>
          <p:cNvPicPr>
            <a:picLocks noChangeAspect="1" noChangeArrowheads="1"/>
          </p:cNvPicPr>
          <p:nvPr userDrawn="1"/>
        </p:nvPicPr>
        <p:blipFill>
          <a:blip r:embed="rId2" cstate="print"/>
          <a:srcRect/>
          <a:stretch>
            <a:fillRect/>
          </a:stretch>
        </p:blipFill>
        <p:spPr bwMode="auto">
          <a:xfrm>
            <a:off x="0" y="0"/>
            <a:ext cx="1143000" cy="1143000"/>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90BBFB-BAAE-4D91-9923-CF8F33E3FA70}" type="datetime1">
              <a:rPr lang="en-US" smtClean="0"/>
              <a:pPr/>
              <a:t>9/30/10</a:t>
            </a:fld>
            <a:endParaRPr lang="en-US"/>
          </a:p>
        </p:txBody>
      </p:sp>
      <p:sp>
        <p:nvSpPr>
          <p:cNvPr id="5" name="Footer Placeholder 4"/>
          <p:cNvSpPr>
            <a:spLocks noGrp="1"/>
          </p:cNvSpPr>
          <p:nvPr>
            <p:ph type="ftr" sz="quarter" idx="11"/>
          </p:nvPr>
        </p:nvSpPr>
        <p:spPr/>
        <p:txBody>
          <a:bodyPr/>
          <a:lstStyle/>
          <a:p>
            <a:r>
              <a:rPr lang="en-US" smtClean="0"/>
              <a:t>Coles - MREFC</a:t>
            </a:r>
            <a:endParaRPr lang="en-US"/>
          </a:p>
        </p:txBody>
      </p:sp>
      <p:sp>
        <p:nvSpPr>
          <p:cNvPr id="6" name="Slide Number Placeholder 5"/>
          <p:cNvSpPr>
            <a:spLocks noGrp="1"/>
          </p:cNvSpPr>
          <p:nvPr>
            <p:ph type="sldNum" sz="quarter" idx="12"/>
          </p:nvPr>
        </p:nvSpPr>
        <p:spPr/>
        <p:txBody>
          <a:bodyPr/>
          <a:lstStyle/>
          <a:p>
            <a:fld id="{754C02D3-BB31-416B-A0B0-8EAFCDA0C325}"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006065A-E94F-4626-B6A2-E0A2A7638AC2}" type="datetime1">
              <a:rPr lang="en-US" smtClean="0"/>
              <a:pPr/>
              <a:t>9/30/10</a:t>
            </a:fld>
            <a:endParaRPr lang="en-US"/>
          </a:p>
        </p:txBody>
      </p:sp>
      <p:sp>
        <p:nvSpPr>
          <p:cNvPr id="6" name="Footer Placeholder 5"/>
          <p:cNvSpPr>
            <a:spLocks noGrp="1"/>
          </p:cNvSpPr>
          <p:nvPr>
            <p:ph type="ftr" sz="quarter" idx="11"/>
          </p:nvPr>
        </p:nvSpPr>
        <p:spPr/>
        <p:txBody>
          <a:bodyPr/>
          <a:lstStyle/>
          <a:p>
            <a:r>
              <a:rPr lang="en-US" smtClean="0"/>
              <a:t>Coles - MREFC</a:t>
            </a:r>
            <a:endParaRPr lang="en-US"/>
          </a:p>
        </p:txBody>
      </p:sp>
      <p:sp>
        <p:nvSpPr>
          <p:cNvPr id="7" name="Slide Number Placeholder 6"/>
          <p:cNvSpPr>
            <a:spLocks noGrp="1"/>
          </p:cNvSpPr>
          <p:nvPr>
            <p:ph type="sldNum" sz="quarter" idx="12"/>
          </p:nvPr>
        </p:nvSpPr>
        <p:spPr/>
        <p:txBody>
          <a:bodyPr/>
          <a:lstStyle/>
          <a:p>
            <a:fld id="{754C02D3-BB31-416B-A0B0-8EAFCDA0C32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54C02D3-BB31-416B-A0B0-8EAFCDA0C325}" type="slidenum">
              <a:rPr lang="en-US" smtClean="0"/>
              <a:pPr/>
              <a:t>‹#›</a:t>
            </a:fld>
            <a:endParaRPr lang="en-US"/>
          </a:p>
        </p:txBody>
      </p:sp>
      <p:sp>
        <p:nvSpPr>
          <p:cNvPr id="8" name="Footer Placeholder 7"/>
          <p:cNvSpPr>
            <a:spLocks noGrp="1"/>
          </p:cNvSpPr>
          <p:nvPr>
            <p:ph type="ftr" sz="quarter" idx="11"/>
          </p:nvPr>
        </p:nvSpPr>
        <p:spPr/>
        <p:txBody>
          <a:bodyPr/>
          <a:lstStyle/>
          <a:p>
            <a:r>
              <a:rPr lang="en-US" smtClean="0"/>
              <a:t>Coles - MREFC</a:t>
            </a:r>
            <a:endParaRPr lang="en-US"/>
          </a:p>
        </p:txBody>
      </p:sp>
      <p:sp>
        <p:nvSpPr>
          <p:cNvPr id="7" name="Date Placeholder 6"/>
          <p:cNvSpPr>
            <a:spLocks noGrp="1"/>
          </p:cNvSpPr>
          <p:nvPr>
            <p:ph type="dt" sz="half" idx="10"/>
          </p:nvPr>
        </p:nvSpPr>
        <p:spPr/>
        <p:txBody>
          <a:bodyPr/>
          <a:lstStyle/>
          <a:p>
            <a:fld id="{39839ED5-FE3D-4A4A-BD1C-A4D62234CB17}" type="datetime1">
              <a:rPr lang="en-US" smtClean="0"/>
              <a:pPr/>
              <a:t>9/30/10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2FBBB74-EA72-47F7-974B-2CA535BDF7C9}" type="datetime1">
              <a:rPr lang="en-US" smtClean="0"/>
              <a:pPr/>
              <a:t>9/30/10</a:t>
            </a:fld>
            <a:endParaRPr lang="en-US"/>
          </a:p>
        </p:txBody>
      </p:sp>
      <p:sp>
        <p:nvSpPr>
          <p:cNvPr id="4" name="Footer Placeholder 3"/>
          <p:cNvSpPr>
            <a:spLocks noGrp="1"/>
          </p:cNvSpPr>
          <p:nvPr>
            <p:ph type="ftr" sz="quarter" idx="11"/>
          </p:nvPr>
        </p:nvSpPr>
        <p:spPr/>
        <p:txBody>
          <a:bodyPr/>
          <a:lstStyle/>
          <a:p>
            <a:r>
              <a:rPr lang="en-US" smtClean="0"/>
              <a:t>Coles - MREFC</a:t>
            </a:r>
            <a:endParaRPr lang="en-US"/>
          </a:p>
        </p:txBody>
      </p:sp>
      <p:sp>
        <p:nvSpPr>
          <p:cNvPr id="5" name="Slide Number Placeholder 4"/>
          <p:cNvSpPr>
            <a:spLocks noGrp="1"/>
          </p:cNvSpPr>
          <p:nvPr>
            <p:ph type="sldNum" sz="quarter" idx="12"/>
          </p:nvPr>
        </p:nvSpPr>
        <p:spPr/>
        <p:txBody>
          <a:bodyPr/>
          <a:lstStyle/>
          <a:p>
            <a:fld id="{754C02D3-BB31-416B-A0B0-8EAFCDA0C32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B5041-9352-48CB-9FB0-BFB53D2A657F}" type="datetime1">
              <a:rPr lang="en-US" smtClean="0"/>
              <a:pPr/>
              <a:t>9/30/10</a:t>
            </a:fld>
            <a:endParaRPr lang="en-US"/>
          </a:p>
        </p:txBody>
      </p:sp>
      <p:sp>
        <p:nvSpPr>
          <p:cNvPr id="3" name="Footer Placeholder 2"/>
          <p:cNvSpPr>
            <a:spLocks noGrp="1"/>
          </p:cNvSpPr>
          <p:nvPr>
            <p:ph type="ftr" sz="quarter" idx="11"/>
          </p:nvPr>
        </p:nvSpPr>
        <p:spPr/>
        <p:txBody>
          <a:bodyPr/>
          <a:lstStyle/>
          <a:p>
            <a:r>
              <a:rPr lang="en-US" smtClean="0"/>
              <a:t>Coles - MREFC</a:t>
            </a:r>
            <a:endParaRPr lang="en-US"/>
          </a:p>
        </p:txBody>
      </p:sp>
      <p:sp>
        <p:nvSpPr>
          <p:cNvPr id="4" name="Slide Number Placeholder 3"/>
          <p:cNvSpPr>
            <a:spLocks noGrp="1"/>
          </p:cNvSpPr>
          <p:nvPr>
            <p:ph type="sldNum" sz="quarter" idx="12"/>
          </p:nvPr>
        </p:nvSpPr>
        <p:spPr/>
        <p:txBody>
          <a:bodyPr/>
          <a:lstStyle/>
          <a:p>
            <a:fld id="{754C02D3-BB31-416B-A0B0-8EAFCDA0C3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D979414-04BE-4064-BBF5-4CEBFECF29D6}" type="datetime1">
              <a:rPr lang="en-US" smtClean="0"/>
              <a:pPr/>
              <a:t>9/30/10</a:t>
            </a:fld>
            <a:endParaRPr lang="en-US"/>
          </a:p>
        </p:txBody>
      </p:sp>
      <p:sp>
        <p:nvSpPr>
          <p:cNvPr id="9" name="Slide Number Placeholder 8"/>
          <p:cNvSpPr>
            <a:spLocks noGrp="1"/>
          </p:cNvSpPr>
          <p:nvPr>
            <p:ph type="sldNum" sz="quarter" idx="15"/>
          </p:nvPr>
        </p:nvSpPr>
        <p:spPr/>
        <p:txBody>
          <a:bodyPr/>
          <a:lstStyle/>
          <a:p>
            <a:fld id="{754C02D3-BB31-416B-A0B0-8EAFCDA0C325}" type="slidenum">
              <a:rPr lang="en-US" smtClean="0"/>
              <a:pPr/>
              <a:t>‹#›</a:t>
            </a:fld>
            <a:endParaRPr lang="en-US"/>
          </a:p>
        </p:txBody>
      </p:sp>
      <p:sp>
        <p:nvSpPr>
          <p:cNvPr id="10" name="Footer Placeholder 9"/>
          <p:cNvSpPr>
            <a:spLocks noGrp="1"/>
          </p:cNvSpPr>
          <p:nvPr>
            <p:ph type="ftr" sz="quarter" idx="16"/>
          </p:nvPr>
        </p:nvSpPr>
        <p:spPr/>
        <p:txBody>
          <a:bodyPr/>
          <a:lstStyle/>
          <a:p>
            <a:r>
              <a:rPr lang="en-US" smtClean="0"/>
              <a:t>Coles - MREFC</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6672608-B935-41D2-B670-58DEC82F1824}" type="datetime1">
              <a:rPr lang="en-US" smtClean="0"/>
              <a:pPr/>
              <a:t>9/30/10</a:t>
            </a:fld>
            <a:endParaRPr lang="en-US"/>
          </a:p>
        </p:txBody>
      </p:sp>
      <p:sp>
        <p:nvSpPr>
          <p:cNvPr id="9" name="Slide Number Placeholder 8"/>
          <p:cNvSpPr>
            <a:spLocks noGrp="1"/>
          </p:cNvSpPr>
          <p:nvPr>
            <p:ph type="sldNum" sz="quarter" idx="11"/>
          </p:nvPr>
        </p:nvSpPr>
        <p:spPr/>
        <p:txBody>
          <a:bodyPr/>
          <a:lstStyle/>
          <a:p>
            <a:fld id="{754C02D3-BB31-416B-A0B0-8EAFCDA0C325}"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Coles - MREFC</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E521230-4A88-4A4D-9BDD-7CA9AAB0F6C9}" type="datetime1">
              <a:rPr lang="en-US" smtClean="0"/>
              <a:pPr/>
              <a:t>9/30/10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Coles - MREFC</a:t>
            </a: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54C02D3-BB31-416B-A0B0-8EAFCDA0C325}"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smtClean="0"/>
              <a:t>Ed Seidel</a:t>
            </a:r>
          </a:p>
          <a:p>
            <a:r>
              <a:rPr lang="en-US" sz="2000" dirty="0" smtClean="0"/>
              <a:t>Assistant Director</a:t>
            </a:r>
          </a:p>
          <a:p>
            <a:r>
              <a:rPr lang="en-US" sz="2000" dirty="0" smtClean="0"/>
              <a:t>Directorate for Mathematical and Physical Sciences</a:t>
            </a:r>
          </a:p>
          <a:p>
            <a:r>
              <a:rPr lang="en-US" sz="2000" dirty="0" smtClean="0"/>
              <a:t>National Science Foundation</a:t>
            </a:r>
          </a:p>
          <a:p>
            <a:endParaRPr lang="en-US" sz="2000" dirty="0" smtClean="0"/>
          </a:p>
          <a:p>
            <a:r>
              <a:rPr lang="en-US" sz="2000" dirty="0" smtClean="0"/>
              <a:t>October 1, 2010</a:t>
            </a:r>
          </a:p>
          <a:p>
            <a:endParaRPr lang="en-US" dirty="0"/>
          </a:p>
        </p:txBody>
      </p:sp>
      <p:sp>
        <p:nvSpPr>
          <p:cNvPr id="2" name="Title 1"/>
          <p:cNvSpPr>
            <a:spLocks noGrp="1"/>
          </p:cNvSpPr>
          <p:nvPr>
            <p:ph type="ctrTitle"/>
          </p:nvPr>
        </p:nvSpPr>
        <p:spPr/>
        <p:txBody>
          <a:bodyPr>
            <a:normAutofit/>
          </a:bodyPr>
          <a:lstStyle/>
          <a:p>
            <a:r>
              <a:rPr lang="en-US" dirty="0" smtClean="0"/>
              <a:t>Access to Research Infrastructure </a:t>
            </a:r>
            <a:br>
              <a:rPr lang="en-US" dirty="0" smtClean="0"/>
            </a:br>
            <a:r>
              <a:rPr lang="en-US" dirty="0" smtClean="0"/>
              <a:t>NSF Experience</a:t>
            </a:r>
            <a:endParaRPr lang="en-US" dirty="0"/>
          </a:p>
        </p:txBody>
      </p:sp>
      <p:pic>
        <p:nvPicPr>
          <p:cNvPr id="6" name="Picture 43" descr="R:\PPUSER\Clipart\ML images\nsf4c.gif"/>
          <p:cNvPicPr>
            <a:picLocks noChangeAspect="1" noChangeArrowheads="1"/>
          </p:cNvPicPr>
          <p:nvPr/>
        </p:nvPicPr>
        <p:blipFill>
          <a:blip r:embed="rId3" cstate="print"/>
          <a:srcRect/>
          <a:stretch>
            <a:fillRect/>
          </a:stretch>
        </p:blipFill>
        <p:spPr bwMode="auto">
          <a:xfrm>
            <a:off x="4038600" y="533400"/>
            <a:ext cx="1143000" cy="1143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8428038" y="6451600"/>
            <a:ext cx="258762" cy="254000"/>
          </a:xfrm>
          <a:prstGeom prst="rect">
            <a:avLst/>
          </a:prstGeom>
        </p:spPr>
        <p:txBody>
          <a:bodyPr/>
          <a:lstStyle/>
          <a:p>
            <a:fld id="{8571B8C1-7CA7-496E-8495-7BE33393A442}" type="slidenum">
              <a:rPr lang="en-US"/>
              <a:pPr/>
              <a:t>10</a:t>
            </a:fld>
            <a:endParaRPr lang="en-US"/>
          </a:p>
        </p:txBody>
      </p:sp>
      <p:pic>
        <p:nvPicPr>
          <p:cNvPr id="103427" name="Picture 1"/>
          <p:cNvPicPr>
            <a:picLocks noChangeAspect="1" noChangeArrowheads="1"/>
          </p:cNvPicPr>
          <p:nvPr/>
        </p:nvPicPr>
        <p:blipFill>
          <a:blip r:embed="rId3" cstate="print"/>
          <a:srcRect/>
          <a:stretch>
            <a:fillRect/>
          </a:stretch>
        </p:blipFill>
        <p:spPr bwMode="auto">
          <a:xfrm>
            <a:off x="1244600" y="1054100"/>
            <a:ext cx="6010275" cy="4508500"/>
          </a:xfrm>
          <a:prstGeom prst="rect">
            <a:avLst/>
          </a:prstGeom>
          <a:noFill/>
          <a:ln w="12700">
            <a:noFill/>
            <a:miter lim="800000"/>
            <a:headEnd/>
            <a:tailEnd/>
          </a:ln>
        </p:spPr>
      </p:pic>
      <p:sp>
        <p:nvSpPr>
          <p:cNvPr id="103428" name="Rectangle 2"/>
          <p:cNvSpPr>
            <a:spLocks noGrp="1" noChangeArrowheads="1"/>
          </p:cNvSpPr>
          <p:nvPr>
            <p:ph type="title"/>
          </p:nvPr>
        </p:nvSpPr>
        <p:spPr>
          <a:xfrm>
            <a:off x="1143000" y="-381000"/>
            <a:ext cx="8229600" cy="1447800"/>
          </a:xfrm>
        </p:spPr>
        <p:txBody>
          <a:bodyPr/>
          <a:lstStyle/>
          <a:p>
            <a:pPr eaLnBrk="1" hangingPunct="1"/>
            <a:r>
              <a:rPr lang="en-US" dirty="0" smtClean="0"/>
              <a:t>Public participation in LIGO research</a:t>
            </a:r>
          </a:p>
        </p:txBody>
      </p:sp>
      <p:sp>
        <p:nvSpPr>
          <p:cNvPr id="103429" name="Rectangle 3"/>
          <p:cNvSpPr>
            <a:spLocks/>
          </p:cNvSpPr>
          <p:nvPr/>
        </p:nvSpPr>
        <p:spPr bwMode="auto">
          <a:xfrm>
            <a:off x="1155700" y="5689600"/>
            <a:ext cx="7747000" cy="1358900"/>
          </a:xfrm>
          <a:prstGeom prst="rect">
            <a:avLst/>
          </a:prstGeom>
          <a:noFill/>
          <a:ln w="12700">
            <a:noFill/>
            <a:miter lim="800000"/>
            <a:headEnd/>
            <a:tailEnd/>
          </a:ln>
        </p:spPr>
        <p:txBody>
          <a:bodyPr lIns="0" tIns="0" rIns="0" bIns="0"/>
          <a:lstStyle/>
          <a:p>
            <a:pPr algn="l"/>
            <a:r>
              <a:rPr lang="en-US" sz="2400">
                <a:solidFill>
                  <a:schemeClr val="tx1"/>
                </a:solidFill>
                <a:latin typeface="Arial" pitchFamily="34" charset="0"/>
                <a:cs typeface="Arial" pitchFamily="34" charset="0"/>
                <a:sym typeface="Arial" pitchFamily="34" charset="0"/>
              </a:rPr>
              <a:t>240,000 users                  1,000,000 computers</a:t>
            </a:r>
          </a:p>
          <a:p>
            <a:pPr algn="l"/>
            <a:r>
              <a:rPr lang="en-US" sz="2400">
                <a:solidFill>
                  <a:schemeClr val="tx1"/>
                </a:solidFill>
                <a:latin typeface="Arial" pitchFamily="34" charset="0"/>
                <a:cs typeface="Arial" pitchFamily="34" charset="0"/>
                <a:sym typeface="Arial" pitchFamily="34" charset="0"/>
              </a:rPr>
              <a:t>211 countries                    210 TeraFlops</a:t>
            </a:r>
          </a:p>
          <a:p>
            <a:pPr algn="l"/>
            <a:r>
              <a:rPr lang="en-US" sz="2000">
                <a:solidFill>
                  <a:schemeClr val="tx1"/>
                </a:solidFill>
                <a:latin typeface="Arial" pitchFamily="34" charset="0"/>
                <a:cs typeface="Arial" pitchFamily="34" charset="0"/>
                <a:sym typeface="Arial" pitchFamily="34" charset="0"/>
              </a:rPr>
              <a:t>data is encrypted, unusable outside @home</a:t>
            </a:r>
          </a:p>
          <a:p>
            <a:pPr algn="l"/>
            <a:endParaRPr lang="en-US" sz="2000">
              <a:solidFill>
                <a:schemeClr val="tx1"/>
              </a:solidFill>
              <a:latin typeface="Arial" pitchFamily="34" charset="0"/>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93187" name="Picture 1"/>
          <p:cNvPicPr>
            <a:picLocks noChangeAspect="1" noChangeArrowheads="1"/>
          </p:cNvPicPr>
          <p:nvPr/>
        </p:nvPicPr>
        <p:blipFill>
          <a:blip r:embed="rId3" cstate="print"/>
          <a:srcRect/>
          <a:stretch>
            <a:fillRect/>
          </a:stretch>
        </p:blipFill>
        <p:spPr bwMode="auto">
          <a:xfrm>
            <a:off x="1676400" y="1166813"/>
            <a:ext cx="5691187" cy="5691187"/>
          </a:xfrm>
          <a:prstGeom prst="rect">
            <a:avLst/>
          </a:prstGeom>
          <a:noFill/>
          <a:ln w="12700">
            <a:noFill/>
            <a:miter lim="800000"/>
            <a:headEnd/>
            <a:tailEnd/>
          </a:ln>
        </p:spPr>
      </p:pic>
      <p:sp>
        <p:nvSpPr>
          <p:cNvPr id="93188" name="Rectangle 2"/>
          <p:cNvSpPr>
            <a:spLocks noGrp="1" noChangeArrowheads="1"/>
          </p:cNvSpPr>
          <p:nvPr>
            <p:ph type="title"/>
          </p:nvPr>
        </p:nvSpPr>
        <p:spPr>
          <a:xfrm>
            <a:off x="1219200" y="-304800"/>
            <a:ext cx="8585200" cy="1447800"/>
          </a:xfrm>
        </p:spPr>
        <p:txBody>
          <a:bodyPr/>
          <a:lstStyle/>
          <a:p>
            <a:pPr eaLnBrk="1" hangingPunct="1"/>
            <a:r>
              <a:rPr lang="en-US" dirty="0" smtClean="0"/>
              <a:t>Is the collaboration open?</a:t>
            </a:r>
          </a:p>
        </p:txBody>
      </p:sp>
      <p:grpSp>
        <p:nvGrpSpPr>
          <p:cNvPr id="2" name="Group 3"/>
          <p:cNvGrpSpPr>
            <a:grpSpLocks/>
          </p:cNvGrpSpPr>
          <p:nvPr/>
        </p:nvGrpSpPr>
        <p:grpSpPr bwMode="auto">
          <a:xfrm>
            <a:off x="5410200" y="5029200"/>
            <a:ext cx="1841500" cy="927100"/>
            <a:chOff x="0" y="0"/>
            <a:chExt cx="1160" cy="584"/>
          </a:xfrm>
        </p:grpSpPr>
        <p:sp>
          <p:nvSpPr>
            <p:cNvPr id="93190" name="AutoShape 4"/>
            <p:cNvSpPr>
              <a:spLocks/>
            </p:cNvSpPr>
            <p:nvPr/>
          </p:nvSpPr>
          <p:spPr bwMode="auto">
            <a:xfrm>
              <a:off x="160" y="448"/>
              <a:ext cx="360" cy="136"/>
            </a:xfrm>
            <a:prstGeom prst="leftRightArrow">
              <a:avLst>
                <a:gd name="adj1" fmla="val 5889"/>
                <a:gd name="adj2" fmla="val 0"/>
              </a:avLst>
            </a:prstGeom>
            <a:noFill/>
            <a:ln w="25400">
              <a:solidFill>
                <a:schemeClr val="tx1"/>
              </a:solidFill>
              <a:miter lim="800000"/>
              <a:headEnd/>
              <a:tailEnd/>
            </a:ln>
          </p:spPr>
          <p:txBody>
            <a:bodyPr lIns="0" tIns="0" rIns="0" bIns="0"/>
            <a:lstStyle/>
            <a:p>
              <a:endParaRPr lang="en-US"/>
            </a:p>
          </p:txBody>
        </p:sp>
        <p:sp>
          <p:nvSpPr>
            <p:cNvPr id="93191" name="Rectangle 5"/>
            <p:cNvSpPr>
              <a:spLocks/>
            </p:cNvSpPr>
            <p:nvPr/>
          </p:nvSpPr>
          <p:spPr bwMode="auto">
            <a:xfrm>
              <a:off x="0" y="0"/>
              <a:ext cx="1160" cy="432"/>
            </a:xfrm>
            <a:prstGeom prst="rect">
              <a:avLst/>
            </a:prstGeom>
            <a:noFill/>
            <a:ln w="12700">
              <a:noFill/>
              <a:miter lim="800000"/>
              <a:headEnd/>
              <a:tailEnd/>
            </a:ln>
          </p:spPr>
          <p:txBody>
            <a:bodyPr lIns="0" tIns="0" rIns="0" bIns="0"/>
            <a:lstStyle/>
            <a:p>
              <a:pPr algn="l"/>
              <a:r>
                <a:rPr lang="en-US" sz="1400">
                  <a:solidFill>
                    <a:schemeClr val="tx1"/>
                  </a:solidFill>
                  <a:latin typeface="Arial" pitchFamily="34" charset="0"/>
                  <a:cs typeface="Arial" pitchFamily="34" charset="0"/>
                  <a:sym typeface="Arial" pitchFamily="34" charset="0"/>
                </a:rPr>
                <a:t>LIGO sensitivity astrophysically interesting during S5</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lnSpcReduction="10000"/>
          </a:bodyPr>
          <a:lstStyle/>
          <a:p>
            <a:r>
              <a:rPr lang="en-US" dirty="0" smtClean="0"/>
              <a:t>User Facilities</a:t>
            </a:r>
          </a:p>
          <a:p>
            <a:pPr lvl="1"/>
            <a:r>
              <a:rPr lang="en-US" dirty="0" smtClean="0"/>
              <a:t>Examples: National Astronomy Observatories, National High Magnetic Field Laboratory, National Center for Atmospheric Research, ALMA, National Center for Supercomputing Applications (NCSA)</a:t>
            </a:r>
          </a:p>
          <a:p>
            <a:pPr lvl="1"/>
            <a:r>
              <a:rPr lang="en-US" dirty="0" smtClean="0"/>
              <a:t>Managed by university or consortium of universities</a:t>
            </a:r>
          </a:p>
          <a:p>
            <a:pPr lvl="1"/>
            <a:r>
              <a:rPr lang="en-US" dirty="0" smtClean="0"/>
              <a:t>Scientific and technical staff to support users and conduct in-house research</a:t>
            </a:r>
          </a:p>
          <a:p>
            <a:r>
              <a:rPr lang="en-US" dirty="0" smtClean="0"/>
              <a:t>Large “experiments”</a:t>
            </a:r>
          </a:p>
          <a:p>
            <a:pPr lvl="1"/>
            <a:r>
              <a:rPr lang="en-US" dirty="0" smtClean="0"/>
              <a:t>Examples: </a:t>
            </a:r>
            <a:r>
              <a:rPr lang="en-US" dirty="0" smtClean="0">
                <a:solidFill>
                  <a:srgbClr val="FFFF00"/>
                </a:solidFill>
              </a:rPr>
              <a:t>LIGO</a:t>
            </a:r>
            <a:r>
              <a:rPr lang="en-US" dirty="0" smtClean="0"/>
              <a:t>, </a:t>
            </a:r>
            <a:r>
              <a:rPr lang="en-US" dirty="0" err="1" smtClean="0"/>
              <a:t>IceCube</a:t>
            </a:r>
            <a:r>
              <a:rPr lang="en-US" dirty="0" smtClean="0"/>
              <a:t>, LHC</a:t>
            </a:r>
          </a:p>
          <a:p>
            <a:pPr lvl="1"/>
            <a:r>
              <a:rPr lang="en-US" dirty="0" smtClean="0"/>
              <a:t>Managed by university or consortium</a:t>
            </a:r>
          </a:p>
          <a:p>
            <a:pPr lvl="1"/>
            <a:r>
              <a:rPr lang="en-US" dirty="0" smtClean="0"/>
              <a:t>Science performed by large collaboration</a:t>
            </a:r>
          </a:p>
          <a:p>
            <a:pPr lvl="2"/>
            <a:r>
              <a:rPr lang="en-US" dirty="0" smtClean="0"/>
              <a:t>Frequently international</a:t>
            </a:r>
          </a:p>
          <a:p>
            <a:pPr lvl="2"/>
            <a:r>
              <a:rPr lang="en-US" dirty="0" smtClean="0"/>
              <a:t>Collaboration sets access terms, data policy</a:t>
            </a:r>
          </a:p>
        </p:txBody>
      </p:sp>
      <p:sp>
        <p:nvSpPr>
          <p:cNvPr id="3" name="Slide Number Placeholder 2"/>
          <p:cNvSpPr>
            <a:spLocks noGrp="1"/>
          </p:cNvSpPr>
          <p:nvPr>
            <p:ph type="sldNum" sz="quarter" idx="15"/>
          </p:nvPr>
        </p:nvSpPr>
        <p:spPr/>
        <p:txBody>
          <a:bodyPr/>
          <a:lstStyle/>
          <a:p>
            <a:fld id="{754C02D3-BB31-416B-A0B0-8EAFCDA0C325}" type="slidenum">
              <a:rPr lang="en-US" smtClean="0"/>
              <a:pPr/>
              <a:t>2</a:t>
            </a:fld>
            <a:endParaRPr lang="en-US" dirty="0"/>
          </a:p>
        </p:txBody>
      </p:sp>
      <p:sp>
        <p:nvSpPr>
          <p:cNvPr id="4" name="Title 3"/>
          <p:cNvSpPr>
            <a:spLocks noGrp="1"/>
          </p:cNvSpPr>
          <p:nvPr>
            <p:ph type="title"/>
          </p:nvPr>
        </p:nvSpPr>
        <p:spPr/>
        <p:txBody>
          <a:bodyPr>
            <a:normAutofit fontScale="90000"/>
          </a:bodyPr>
          <a:lstStyle/>
          <a:p>
            <a:r>
              <a:rPr lang="en-US" dirty="0" smtClean="0"/>
              <a:t>NSF Supported Research Infrastructure:</a:t>
            </a:r>
            <a:br>
              <a:rPr lang="en-US" dirty="0" smtClean="0"/>
            </a:br>
            <a:r>
              <a:rPr lang="en-US" dirty="0" smtClean="0"/>
              <a:t>Two Broad Categories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53000"/>
          </a:xfrm>
        </p:spPr>
        <p:txBody>
          <a:bodyPr>
            <a:normAutofit/>
          </a:bodyPr>
          <a:lstStyle/>
          <a:p>
            <a:r>
              <a:rPr lang="en-US" dirty="0" smtClean="0"/>
              <a:t>NSF has  supported major research user facilities and infrastructure throughout its history</a:t>
            </a:r>
          </a:p>
          <a:p>
            <a:pPr lvl="1"/>
            <a:r>
              <a:rPr lang="en-US" dirty="0" smtClean="0"/>
              <a:t>Since founding of National Astronomy Observatories and National Center for Atmospheric Research (1957 – 1960)</a:t>
            </a:r>
          </a:p>
          <a:p>
            <a:pPr lvl="1"/>
            <a:r>
              <a:rPr lang="en-US" b="1" i="1" dirty="0" smtClean="0"/>
              <a:t>Overriding principle - access is purely on the basis of scientific merit</a:t>
            </a:r>
          </a:p>
          <a:p>
            <a:pPr lvl="1"/>
            <a:r>
              <a:rPr lang="en-US" dirty="0" smtClean="0"/>
              <a:t>Not limited to NSF grantees; open to world community</a:t>
            </a:r>
          </a:p>
          <a:p>
            <a:pPr lvl="2"/>
            <a:r>
              <a:rPr lang="en-US" dirty="0" smtClean="0"/>
              <a:t>My EU Network made great use of NSF and DOE computing facilities!  Led me to propose “EDSN” LOI in 2002 to EU!</a:t>
            </a:r>
          </a:p>
          <a:p>
            <a:r>
              <a:rPr lang="en-US" dirty="0" smtClean="0"/>
              <a:t>Has fostered a legacy of scientific achievement, advances in technology and techniques, training of students, engagement of the public with the scientific enterprise</a:t>
            </a:r>
          </a:p>
        </p:txBody>
      </p:sp>
      <p:sp>
        <p:nvSpPr>
          <p:cNvPr id="5" name="Slide Number Placeholder 4"/>
          <p:cNvSpPr>
            <a:spLocks noGrp="1"/>
          </p:cNvSpPr>
          <p:nvPr>
            <p:ph type="sldNum" sz="quarter" idx="15"/>
          </p:nvPr>
        </p:nvSpPr>
        <p:spPr/>
        <p:txBody>
          <a:bodyPr/>
          <a:lstStyle/>
          <a:p>
            <a:fld id="{754C02D3-BB31-416B-A0B0-8EAFCDA0C325}" type="slidenum">
              <a:rPr lang="en-US" smtClean="0"/>
              <a:pPr/>
              <a:t>3</a:t>
            </a:fld>
            <a:endParaRPr lang="en-US"/>
          </a:p>
        </p:txBody>
      </p:sp>
      <p:sp>
        <p:nvSpPr>
          <p:cNvPr id="2" name="Title 1"/>
          <p:cNvSpPr>
            <a:spLocks noGrp="1"/>
          </p:cNvSpPr>
          <p:nvPr>
            <p:ph type="title"/>
          </p:nvPr>
        </p:nvSpPr>
        <p:spPr/>
        <p:txBody>
          <a:bodyPr/>
          <a:lstStyle/>
          <a:p>
            <a:r>
              <a:rPr lang="en-US" dirty="0" smtClean="0"/>
              <a:t>NSF Supported User Facilities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839200" cy="5257800"/>
          </a:xfrm>
        </p:spPr>
        <p:txBody>
          <a:bodyPr>
            <a:normAutofit lnSpcReduction="10000"/>
          </a:bodyPr>
          <a:lstStyle/>
          <a:p>
            <a:r>
              <a:rPr lang="en-US" dirty="0" smtClean="0"/>
              <a:t>Telescopes, computer facilities, light sources, accelerators, research vessels, atmospheric radars….</a:t>
            </a:r>
          </a:p>
          <a:p>
            <a:r>
              <a:rPr lang="en-US" dirty="0" smtClean="0"/>
              <a:t>Specifics of support and management vary with sociology of field, but:</a:t>
            </a:r>
          </a:p>
          <a:p>
            <a:pPr lvl="1"/>
            <a:r>
              <a:rPr lang="en-US" b="1" i="1" dirty="0" smtClean="0"/>
              <a:t>Access based on scientific merit</a:t>
            </a:r>
          </a:p>
          <a:p>
            <a:pPr lvl="1"/>
            <a:r>
              <a:rPr lang="en-US" b="1" i="1" dirty="0" smtClean="0"/>
              <a:t>Users do not pay operations costs – NSF stewards facility for the world community</a:t>
            </a:r>
          </a:p>
          <a:p>
            <a:pPr lvl="2"/>
            <a:r>
              <a:rPr lang="en-US" i="1" dirty="0" smtClean="0"/>
              <a:t>Exception – industry use of light source for proprietary data, e.g.</a:t>
            </a:r>
          </a:p>
          <a:p>
            <a:pPr lvl="1"/>
            <a:r>
              <a:rPr lang="en-US" dirty="0" smtClean="0"/>
              <a:t>ICFA-like model for large facilities, e.g., LHC now; DUSEL in future</a:t>
            </a:r>
          </a:p>
          <a:p>
            <a:r>
              <a:rPr lang="en-US" dirty="0" smtClean="0"/>
              <a:t>International collaborations, e.g., Gemini, ALMA</a:t>
            </a:r>
          </a:p>
          <a:p>
            <a:pPr lvl="1"/>
            <a:r>
              <a:rPr lang="en-US" dirty="0" smtClean="0"/>
              <a:t>Partners establish administration of time and access, through governing</a:t>
            </a:r>
            <a:r>
              <a:rPr lang="en-US" dirty="0" smtClean="0"/>
              <a:t> agreements</a:t>
            </a:r>
            <a:endParaRPr lang="en-US" dirty="0" smtClean="0"/>
          </a:p>
          <a:p>
            <a:pPr lvl="1"/>
            <a:r>
              <a:rPr lang="en-US" dirty="0" smtClean="0"/>
              <a:t>U.S. time open solely on basis of scientific merit</a:t>
            </a:r>
          </a:p>
          <a:p>
            <a:pPr lvl="1">
              <a:buNone/>
            </a:pPr>
            <a:endParaRPr lang="en-US" dirty="0" smtClean="0"/>
          </a:p>
          <a:p>
            <a:pPr lvl="2"/>
            <a:endParaRPr lang="en-US" dirty="0" smtClean="0"/>
          </a:p>
          <a:p>
            <a:pPr lvl="2"/>
            <a:endParaRPr lang="en-US" dirty="0" smtClean="0"/>
          </a:p>
          <a:p>
            <a:pPr lvl="1"/>
            <a:endParaRPr lang="en-US" dirty="0"/>
          </a:p>
        </p:txBody>
      </p:sp>
      <p:sp>
        <p:nvSpPr>
          <p:cNvPr id="3" name="Slide Number Placeholder 2"/>
          <p:cNvSpPr>
            <a:spLocks noGrp="1"/>
          </p:cNvSpPr>
          <p:nvPr>
            <p:ph type="sldNum" sz="quarter" idx="15"/>
          </p:nvPr>
        </p:nvSpPr>
        <p:spPr/>
        <p:txBody>
          <a:bodyPr/>
          <a:lstStyle/>
          <a:p>
            <a:fld id="{754C02D3-BB31-416B-A0B0-8EAFCDA0C325}" type="slidenum">
              <a:rPr lang="en-US" smtClean="0"/>
              <a:pPr/>
              <a:t>4</a:t>
            </a:fld>
            <a:endParaRPr lang="en-US" dirty="0"/>
          </a:p>
        </p:txBody>
      </p:sp>
      <p:sp>
        <p:nvSpPr>
          <p:cNvPr id="4" name="Title 3"/>
          <p:cNvSpPr>
            <a:spLocks noGrp="1"/>
          </p:cNvSpPr>
          <p:nvPr>
            <p:ph type="title"/>
          </p:nvPr>
        </p:nvSpPr>
        <p:spPr/>
        <p:txBody>
          <a:bodyPr>
            <a:normAutofit fontScale="90000"/>
          </a:bodyPr>
          <a:lstStyle/>
          <a:p>
            <a:r>
              <a:rPr lang="en-US" dirty="0" smtClean="0"/>
              <a:t>Broad Spectrum of User Facilities and Infrastructure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Laser Interferometer Gravity Wave Observatory (LIGO)</a:t>
            </a:r>
          </a:p>
          <a:p>
            <a:pPr marL="670560" lvl="1" indent="-304800">
              <a:spcBef>
                <a:spcPct val="0"/>
              </a:spcBef>
            </a:pPr>
            <a:r>
              <a:rPr lang="en-US" dirty="0" smtClean="0"/>
              <a:t>Discovery</a:t>
            </a:r>
          </a:p>
          <a:p>
            <a:pPr lvl="2">
              <a:spcBef>
                <a:spcPts val="1400"/>
              </a:spcBef>
            </a:pPr>
            <a:r>
              <a:rPr lang="en-US" dirty="0" smtClean="0"/>
              <a:t>Data access is restricted to an </a:t>
            </a:r>
            <a:r>
              <a:rPr lang="en-US" b="1" dirty="0" smtClean="0">
                <a:solidFill>
                  <a:srgbClr val="FF0000"/>
                </a:solidFill>
              </a:rPr>
              <a:t>OPEN</a:t>
            </a:r>
            <a:r>
              <a:rPr lang="en-US" dirty="0" smtClean="0"/>
              <a:t> collaboration.</a:t>
            </a:r>
            <a:r>
              <a:rPr lang="en-US" dirty="0" smtClean="0"/>
              <a:t> </a:t>
            </a:r>
          </a:p>
          <a:p>
            <a:pPr lvl="3">
              <a:spcBef>
                <a:spcPts val="1400"/>
              </a:spcBef>
            </a:pPr>
            <a:r>
              <a:rPr lang="en-US" dirty="0" smtClean="0"/>
              <a:t>Anyone </a:t>
            </a:r>
            <a:r>
              <a:rPr lang="en-US" smtClean="0"/>
              <a:t>can join.</a:t>
            </a:r>
            <a:endParaRPr lang="en-US" smtClean="0"/>
          </a:p>
          <a:p>
            <a:pPr lvl="3">
              <a:spcBef>
                <a:spcPts val="1400"/>
              </a:spcBef>
            </a:pPr>
            <a:r>
              <a:rPr lang="en-US" dirty="0" smtClean="0"/>
              <a:t>Also, via MOU, LIGO shares data with the Virgo collaboration and passes potential events to electromagnetic observatories (Swift, TAROT, QUEST).</a:t>
            </a:r>
          </a:p>
          <a:p>
            <a:pPr lvl="2">
              <a:spcBef>
                <a:spcPts val="1400"/>
              </a:spcBef>
            </a:pPr>
            <a:r>
              <a:rPr lang="en-US" dirty="0" smtClean="0"/>
              <a:t>Data associated with signals will be released as they are published, along with appropriate tools.</a:t>
            </a:r>
          </a:p>
          <a:p>
            <a:pPr marL="670560" lvl="1" indent="-304800">
              <a:spcBef>
                <a:spcPts val="900"/>
              </a:spcBef>
            </a:pPr>
            <a:r>
              <a:rPr lang="en-US" dirty="0" smtClean="0"/>
              <a:t>Observation</a:t>
            </a:r>
          </a:p>
          <a:p>
            <a:pPr lvl="2">
              <a:spcBef>
                <a:spcPts val="900"/>
              </a:spcBef>
            </a:pPr>
            <a:r>
              <a:rPr lang="en-US" dirty="0" smtClean="0"/>
              <a:t>LIGO will establish a data center to release full data sets (after instrumental artifact removal) with appropriate tools and user support.</a:t>
            </a:r>
          </a:p>
          <a:p>
            <a:pPr lvl="1"/>
            <a:endParaRPr lang="en-US" dirty="0"/>
          </a:p>
        </p:txBody>
      </p:sp>
      <p:sp>
        <p:nvSpPr>
          <p:cNvPr id="3" name="Slide Number Placeholder 2"/>
          <p:cNvSpPr>
            <a:spLocks noGrp="1"/>
          </p:cNvSpPr>
          <p:nvPr>
            <p:ph type="sldNum" sz="quarter" idx="15"/>
          </p:nvPr>
        </p:nvSpPr>
        <p:spPr/>
        <p:txBody>
          <a:bodyPr/>
          <a:lstStyle/>
          <a:p>
            <a:endParaRPr lang="en-US" dirty="0"/>
          </a:p>
        </p:txBody>
      </p:sp>
      <p:sp>
        <p:nvSpPr>
          <p:cNvPr id="4" name="Title 3"/>
          <p:cNvSpPr>
            <a:spLocks noGrp="1"/>
          </p:cNvSpPr>
          <p:nvPr>
            <p:ph type="title"/>
          </p:nvPr>
        </p:nvSpPr>
        <p:spPr>
          <a:xfrm>
            <a:off x="1295400" y="304800"/>
            <a:ext cx="7467600" cy="685800"/>
          </a:xfrm>
        </p:spPr>
        <p:txBody>
          <a:bodyPr>
            <a:normAutofit fontScale="90000"/>
          </a:bodyPr>
          <a:lstStyle/>
          <a:p>
            <a:r>
              <a:rPr lang="en-US" dirty="0" smtClean="0"/>
              <a:t>LIGO: Experiment Evolves to Facility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Timescale for planning and realization (&gt; 10 years?)</a:t>
            </a:r>
          </a:p>
          <a:p>
            <a:r>
              <a:rPr lang="en-US" dirty="0" smtClean="0"/>
              <a:t>Retiring/re-purposing existing facilities</a:t>
            </a:r>
          </a:p>
          <a:p>
            <a:r>
              <a:rPr lang="en-US" dirty="0" smtClean="0"/>
              <a:t>Training a new generation of builders as facility scale grows</a:t>
            </a:r>
          </a:p>
          <a:p>
            <a:r>
              <a:rPr lang="en-US" dirty="0" smtClean="0"/>
              <a:t>User access policies</a:t>
            </a:r>
          </a:p>
          <a:p>
            <a:r>
              <a:rPr lang="en-US" dirty="0" smtClean="0"/>
              <a:t>Data policies, including cost implications of access and long term stewardship/</a:t>
            </a:r>
            <a:r>
              <a:rPr lang="en-US" dirty="0" err="1" smtClean="0"/>
              <a:t>curation</a:t>
            </a:r>
            <a:r>
              <a:rPr lang="en-US" dirty="0" smtClean="0"/>
              <a:t> and services</a:t>
            </a:r>
          </a:p>
          <a:p>
            <a:pPr lvl="1"/>
            <a:r>
              <a:rPr lang="en-US" dirty="0" smtClean="0"/>
              <a:t>Not just costs of data services, but also impact of data access policies on investments in facilities themselves.  </a:t>
            </a:r>
          </a:p>
          <a:p>
            <a:pPr lvl="1"/>
            <a:r>
              <a:rPr lang="en-US" dirty="0" smtClean="0"/>
              <a:t>Example: open skies policies for astronomy?</a:t>
            </a:r>
          </a:p>
          <a:p>
            <a:r>
              <a:rPr lang="en-US" dirty="0" smtClean="0"/>
              <a:t>Models for collaborative undertakings</a:t>
            </a:r>
          </a:p>
          <a:p>
            <a:endParaRPr lang="en-US" i="1" dirty="0"/>
          </a:p>
        </p:txBody>
      </p:sp>
      <p:sp>
        <p:nvSpPr>
          <p:cNvPr id="3" name="Slide Number Placeholder 2"/>
          <p:cNvSpPr>
            <a:spLocks noGrp="1"/>
          </p:cNvSpPr>
          <p:nvPr>
            <p:ph type="sldNum" sz="quarter" idx="15"/>
          </p:nvPr>
        </p:nvSpPr>
        <p:spPr/>
        <p:txBody>
          <a:bodyPr/>
          <a:lstStyle/>
          <a:p>
            <a:fld id="{754C02D3-BB31-416B-A0B0-8EAFCDA0C325}" type="slidenum">
              <a:rPr lang="en-US" smtClean="0"/>
              <a:pPr/>
              <a:t>6</a:t>
            </a:fld>
            <a:endParaRPr lang="en-US" dirty="0"/>
          </a:p>
        </p:txBody>
      </p:sp>
      <p:sp>
        <p:nvSpPr>
          <p:cNvPr id="4" name="Title 3"/>
          <p:cNvSpPr>
            <a:spLocks noGrp="1"/>
          </p:cNvSpPr>
          <p:nvPr>
            <p:ph type="title"/>
          </p:nvPr>
        </p:nvSpPr>
        <p:spPr/>
        <p:txBody>
          <a:bodyPr/>
          <a:lstStyle/>
          <a:p>
            <a:r>
              <a:rPr lang="en-US" dirty="0" smtClean="0"/>
              <a:t>Possible Facilities Discussion Topics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lstStyle/>
          <a:p>
            <a:fld id="{754C02D3-BB31-416B-A0B0-8EAFCDA0C325}" type="slidenum">
              <a:rPr lang="en-US" smtClean="0"/>
              <a:pPr/>
              <a:t>7</a:t>
            </a:fld>
            <a:endParaRPr lang="en-US" dirty="0"/>
          </a:p>
        </p:txBody>
      </p:sp>
      <p:sp>
        <p:nvSpPr>
          <p:cNvPr id="4" name="Title 3"/>
          <p:cNvSpPr>
            <a:spLocks noGrp="1"/>
          </p:cNvSpPr>
          <p:nvPr>
            <p:ph type="title"/>
          </p:nvPr>
        </p:nvSpPr>
        <p:spPr>
          <a:xfrm>
            <a:off x="2743200" y="2971800"/>
            <a:ext cx="3429000" cy="838200"/>
          </a:xfrm>
        </p:spPr>
        <p:txBody>
          <a:bodyPr>
            <a:noAutofit/>
          </a:bodyPr>
          <a:lstStyle/>
          <a:p>
            <a:r>
              <a:rPr lang="en-US" sz="6000" dirty="0" smtClean="0"/>
              <a:t>Thank You</a:t>
            </a:r>
            <a:endParaRPr lang="en-US" sz="60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nvPr>
        </p:nvSpPr>
        <p:spPr>
          <a:xfrm>
            <a:off x="8428038" y="6451600"/>
            <a:ext cx="258762" cy="254000"/>
          </a:xfrm>
          <a:prstGeom prst="rect">
            <a:avLst/>
          </a:prstGeom>
        </p:spPr>
        <p:txBody>
          <a:bodyPr/>
          <a:lstStyle/>
          <a:p>
            <a:fld id="{13AE0073-7D41-48D2-8C87-F9DD5C5DABF8}" type="slidenum">
              <a:rPr lang="en-US"/>
              <a:pPr/>
              <a:t>8</a:t>
            </a:fld>
            <a:endParaRPr lang="en-US"/>
          </a:p>
        </p:txBody>
      </p:sp>
      <p:pic>
        <p:nvPicPr>
          <p:cNvPr id="84995" name="Picture 1"/>
          <p:cNvPicPr>
            <a:picLocks noChangeAspect="1" noChangeArrowheads="1"/>
          </p:cNvPicPr>
          <p:nvPr/>
        </p:nvPicPr>
        <p:blipFill>
          <a:blip r:embed="rId3" cstate="print"/>
          <a:srcRect/>
          <a:stretch>
            <a:fillRect/>
          </a:stretch>
        </p:blipFill>
        <p:spPr bwMode="auto">
          <a:xfrm>
            <a:off x="381000" y="838200"/>
            <a:ext cx="8940800" cy="6540500"/>
          </a:xfrm>
          <a:prstGeom prst="rect">
            <a:avLst/>
          </a:prstGeom>
          <a:noFill/>
          <a:ln w="12700">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428038" y="6451600"/>
            <a:ext cx="258762" cy="254000"/>
          </a:xfrm>
          <a:prstGeom prst="rect">
            <a:avLst/>
          </a:prstGeom>
        </p:spPr>
        <p:txBody>
          <a:bodyPr/>
          <a:lstStyle/>
          <a:p>
            <a:fld id="{4202317D-42D8-4E79-9ECA-0F9C873027B3}" type="slidenum">
              <a:rPr lang="en-US"/>
              <a:pPr/>
              <a:t>9</a:t>
            </a:fld>
            <a:endParaRPr lang="en-US"/>
          </a:p>
        </p:txBody>
      </p:sp>
      <p:sp>
        <p:nvSpPr>
          <p:cNvPr id="66563" name="Rectangle 1"/>
          <p:cNvSpPr>
            <a:spLocks noGrp="1" noChangeArrowheads="1"/>
          </p:cNvSpPr>
          <p:nvPr>
            <p:ph type="title"/>
          </p:nvPr>
        </p:nvSpPr>
        <p:spPr>
          <a:xfrm>
            <a:off x="1219200" y="304800"/>
            <a:ext cx="8585200" cy="838200"/>
          </a:xfrm>
        </p:spPr>
        <p:txBody>
          <a:bodyPr/>
          <a:lstStyle/>
          <a:p>
            <a:pPr eaLnBrk="1" hangingPunct="1"/>
            <a:r>
              <a:rPr lang="en-US" dirty="0" err="1" smtClean="0"/>
              <a:t>But:LIGO</a:t>
            </a:r>
            <a:r>
              <a:rPr lang="en-US" dirty="0" smtClean="0"/>
              <a:t> is an open collaboration</a:t>
            </a:r>
          </a:p>
        </p:txBody>
      </p:sp>
      <p:sp>
        <p:nvSpPr>
          <p:cNvPr id="66564" name="Rectangle 2"/>
          <p:cNvSpPr>
            <a:spLocks noGrp="1" noChangeArrowheads="1"/>
          </p:cNvSpPr>
          <p:nvPr>
            <p:ph type="body" idx="1"/>
          </p:nvPr>
        </p:nvSpPr>
        <p:spPr>
          <a:xfrm>
            <a:off x="-76200" y="1752600"/>
            <a:ext cx="8928100" cy="5257800"/>
          </a:xfrm>
        </p:spPr>
        <p:txBody>
          <a:bodyPr/>
          <a:lstStyle/>
          <a:p>
            <a:pPr marL="304800" indent="-304800" eaLnBrk="1" hangingPunct="1">
              <a:spcBef>
                <a:spcPct val="0"/>
              </a:spcBef>
            </a:pPr>
            <a:r>
              <a:rPr lang="en-US" dirty="0" smtClean="0"/>
              <a:t>Novel approach to expanding collaboration </a:t>
            </a:r>
          </a:p>
          <a:p>
            <a:pPr lvl="1" eaLnBrk="1" hangingPunct="1">
              <a:spcBef>
                <a:spcPts val="2500"/>
              </a:spcBef>
            </a:pPr>
            <a:r>
              <a:rPr lang="en-US" dirty="0" smtClean="0"/>
              <a:t>Anyone may apply—procedure described on website</a:t>
            </a:r>
          </a:p>
          <a:p>
            <a:pPr lvl="1" eaLnBrk="1" hangingPunct="1">
              <a:spcBef>
                <a:spcPts val="2200"/>
              </a:spcBef>
            </a:pPr>
            <a:r>
              <a:rPr lang="en-US" dirty="0" smtClean="0"/>
              <a:t>Previous experience with gravitational waves or physics is not required. </a:t>
            </a:r>
            <a:r>
              <a:rPr lang="en-US" u="sng" dirty="0" smtClean="0"/>
              <a:t>All researchers welcome</a:t>
            </a:r>
            <a:r>
              <a:rPr lang="en-US" dirty="0" smtClean="0"/>
              <a:t>.</a:t>
            </a:r>
          </a:p>
          <a:p>
            <a:pPr lvl="2">
              <a:spcBef>
                <a:spcPts val="2100"/>
              </a:spcBef>
            </a:pPr>
            <a:r>
              <a:rPr lang="en-US" dirty="0" smtClean="0"/>
              <a:t>Example: Korean consortium with no previous connection to LIGO or gravitational waves will now assist in data analysis to learn methods and then try to develop their own approaches. Participants include astronomers, computer scientists, engineers, applied mathematicians,... Joined LSC 9/09.</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4863</TotalTime>
  <Words>713</Words>
  <Application>Microsoft Macintosh PowerPoint</Application>
  <PresentationFormat>On-screen Show (4:3)</PresentationFormat>
  <Paragraphs>84</Paragraphs>
  <Slides>11</Slides>
  <Notes>10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Paper</vt:lpstr>
      <vt:lpstr>Access to Research Infrastructure  NSF Experience</vt:lpstr>
      <vt:lpstr>NSF Supported Research Infrastructure: Two Broad Categories</vt:lpstr>
      <vt:lpstr>NSF Supported User Facilities</vt:lpstr>
      <vt:lpstr>Broad Spectrum of User Facilities and Infrastructure</vt:lpstr>
      <vt:lpstr>LIGO: Experiment Evolves to Facility </vt:lpstr>
      <vt:lpstr>Possible Facilities Discussion Topics</vt:lpstr>
      <vt:lpstr>Thank You</vt:lpstr>
      <vt:lpstr>Slide 8</vt:lpstr>
      <vt:lpstr>But:LIGO is an open collaboration</vt:lpstr>
      <vt:lpstr>Public participation in LIGO research</vt:lpstr>
      <vt:lpstr>Is the collaboration open?</vt:lpstr>
    </vt:vector>
  </TitlesOfParts>
  <Company>LFO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COL</dc:title>
  <dc:creator>NSF</dc:creator>
  <cp:lastModifiedBy>Edward Seidel</cp:lastModifiedBy>
  <cp:revision>261</cp:revision>
  <cp:lastPrinted>2010-09-29T16:27:33Z</cp:lastPrinted>
  <dcterms:created xsi:type="dcterms:W3CDTF">2010-09-30T13:46:48Z</dcterms:created>
  <dcterms:modified xsi:type="dcterms:W3CDTF">2010-09-30T13:50:06Z</dcterms:modified>
</cp:coreProperties>
</file>